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Quicksand"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7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5d3dbbfb98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5d3dbbfb98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5d3dbbfb9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15d3dbbfb98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5d3dbbfb9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15d3dbbfb9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5d3dbbfb9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5d3dbbfb98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d3dbbfb9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5d3dbbfb98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d3dbbfb9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15d3dbbfb9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d3dbbfb9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5d3dbbfb9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5d3dbbfb9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5d3dbbfb98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d3dbbfb9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15d3dbbfb98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d3dbbfb9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15d3dbbfb9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5d3dbbfb9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5d3dbbfb98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d3dbbfb9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15d3dbbfb98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5d3dbbfb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5d3dbbfb98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d3dbbfb9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5d3dbbfb9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5d3dbbfb9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5d3dbbfb98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sm" len="sm"/>
            <a:tailEnd type="none" w="sm" len="sm"/>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1165475" y="4331317"/>
            <a:ext cx="7521300" cy="434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800"/>
              <a:buNone/>
              <a:defRPr sz="1800"/>
            </a:lvl1pPr>
          </a:lstStyle>
          <a:p>
            <a:endParaRPr/>
          </a:p>
        </p:txBody>
      </p:sp>
      <p:sp>
        <p:nvSpPr>
          <p:cNvPr id="64" name="Google Shape;64;p1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6" name="Google Shape;66;p11"/>
          <p:cNvSpPr/>
          <p:nvPr/>
        </p:nvSpPr>
        <p:spPr>
          <a:xfrm>
            <a:off x="844675" y="45051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5" name="Google Shape;15;p3"/>
          <p:cNvSpPr txBox="1">
            <a:spLocks noGrp="1"/>
          </p:cNvSpPr>
          <p:nvPr>
            <p:ph type="body" idx="1"/>
          </p:nvPr>
        </p:nvSpPr>
        <p:spPr>
          <a:xfrm>
            <a:off x="1165475"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6" name="Google Shape;16;p3"/>
          <p:cNvSpPr txBox="1">
            <a:spLocks noGrp="1"/>
          </p:cNvSpPr>
          <p:nvPr>
            <p:ph type="body" idx="2"/>
          </p:nvPr>
        </p:nvSpPr>
        <p:spPr>
          <a:xfrm>
            <a:off x="4671570"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7" name="Google Shape;17;p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19" name="Google Shape;19;p3"/>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3" name="Google Shape;23;p4"/>
          <p:cNvCxnSpPr/>
          <p:nvPr/>
        </p:nvCxnSpPr>
        <p:spPr>
          <a:xfrm>
            <a:off x="945638" y="0"/>
            <a:ext cx="0" cy="5143500"/>
          </a:xfrm>
          <a:prstGeom prst="straightConnector1">
            <a:avLst/>
          </a:prstGeom>
          <a:noFill/>
          <a:ln w="9525" cap="flat" cmpd="sng">
            <a:solidFill>
              <a:schemeClr val="dk1"/>
            </a:solidFill>
            <a:prstDash val="solid"/>
            <a:round/>
            <a:headEnd type="none" w="sm" len="sm"/>
            <a:tailEnd type="none" w="sm" len="sm"/>
          </a:ln>
        </p:spPr>
      </p:cxnSp>
      <p:sp>
        <p:nvSpPr>
          <p:cNvPr id="24" name="Google Shape;24;p4"/>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5"/>
        <p:cNvGrpSpPr/>
        <p:nvPr/>
      </p:nvGrpSpPr>
      <p:grpSpPr>
        <a:xfrm>
          <a:off x="0" y="0"/>
          <a:ext cx="0" cy="0"/>
          <a:chOff x="0" y="0"/>
          <a:chExt cx="0" cy="0"/>
        </a:xfrm>
      </p:grpSpPr>
      <p:sp>
        <p:nvSpPr>
          <p:cNvPr id="26" name="Google Shape;26;p5"/>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567326" y="2782913"/>
            <a:ext cx="6927900" cy="35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39645" y="0"/>
            <a:ext cx="0" cy="5143500"/>
          </a:xfrm>
          <a:prstGeom prst="straightConnector1">
            <a:avLst/>
          </a:prstGeom>
          <a:noFill/>
          <a:ln w="9525" cap="flat" cmpd="sng">
            <a:solidFill>
              <a:schemeClr val="accent5"/>
            </a:solidFill>
            <a:prstDash val="solid"/>
            <a:round/>
            <a:headEnd type="none" w="sm" len="sm"/>
            <a:tailEnd type="none" w="sm" len="sm"/>
          </a:ln>
        </p:spPr>
      </p:cxnSp>
      <p:sp>
        <p:nvSpPr>
          <p:cNvPr id="30" name="Google Shape;30;p5"/>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1"/>
        <p:cNvGrpSpPr/>
        <p:nvPr/>
      </p:nvGrpSpPr>
      <p:grpSpPr>
        <a:xfrm>
          <a:off x="0" y="0"/>
          <a:ext cx="0" cy="0"/>
          <a:chOff x="0" y="0"/>
          <a:chExt cx="0" cy="0"/>
        </a:xfrm>
      </p:grpSpPr>
      <p:cxnSp>
        <p:nvCxnSpPr>
          <p:cNvPr id="32" name="Google Shape;32;p6"/>
          <p:cNvCxnSpPr/>
          <p:nvPr/>
        </p:nvCxnSpPr>
        <p:spPr>
          <a:xfrm>
            <a:off x="945630" y="0"/>
            <a:ext cx="0" cy="5143500"/>
          </a:xfrm>
          <a:prstGeom prst="straightConnector1">
            <a:avLst/>
          </a:prstGeom>
          <a:noFill/>
          <a:ln w="9525" cap="flat" cmpd="sng">
            <a:solidFill>
              <a:schemeClr val="accent5"/>
            </a:solidFill>
            <a:prstDash val="solid"/>
            <a:round/>
            <a:headEnd type="none" w="sm" len="sm"/>
            <a:tailEnd type="none" w="sm" len="sm"/>
          </a:ln>
        </p:spPr>
      </p:cxnSp>
      <p:sp>
        <p:nvSpPr>
          <p:cNvPr id="33" name="Google Shape;33;p6"/>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
          <p:cNvSpPr txBox="1">
            <a:spLocks noGrp="1"/>
          </p:cNvSpPr>
          <p:nvPr>
            <p:ph type="body" idx="1"/>
          </p:nvPr>
        </p:nvSpPr>
        <p:spPr>
          <a:xfrm>
            <a:off x="1633225" y="2161800"/>
            <a:ext cx="6700500" cy="819900"/>
          </a:xfrm>
          <a:prstGeom prst="rect">
            <a:avLst/>
          </a:prstGeom>
          <a:noFill/>
          <a:ln>
            <a:noFill/>
          </a:ln>
        </p:spPr>
        <p:txBody>
          <a:bodyPr spcFirstLastPara="1" wrap="square" lIns="91425" tIns="91425" rIns="91425" bIns="91425" anchor="ctr" anchorCtr="0">
            <a:noAutofit/>
          </a:bodyPr>
          <a:lstStyle>
            <a:lvl1pPr marL="457200" lvl="0" indent="-406400" algn="l">
              <a:lnSpc>
                <a:spcPct val="100000"/>
              </a:lnSpc>
              <a:spcBef>
                <a:spcPts val="600"/>
              </a:spcBef>
              <a:spcAft>
                <a:spcPts val="0"/>
              </a:spcAft>
              <a:buSzPts val="2800"/>
              <a:buChar char="◦"/>
              <a:defRPr sz="2800" i="1">
                <a:solidFill>
                  <a:schemeClr val="accent1"/>
                </a:solidFill>
              </a:defRPr>
            </a:lvl1pPr>
            <a:lvl2pPr marL="914400" lvl="1" indent="-406400" algn="l">
              <a:lnSpc>
                <a:spcPct val="100000"/>
              </a:lnSpc>
              <a:spcBef>
                <a:spcPts val="0"/>
              </a:spcBef>
              <a:spcAft>
                <a:spcPts val="0"/>
              </a:spcAft>
              <a:buSzPts val="2800"/>
              <a:buChar char="▫"/>
              <a:defRPr sz="2800" i="1">
                <a:solidFill>
                  <a:schemeClr val="accent1"/>
                </a:solidFill>
              </a:defRPr>
            </a:lvl2pPr>
            <a:lvl3pPr marL="1371600" lvl="2" indent="-406400" algn="l">
              <a:lnSpc>
                <a:spcPct val="100000"/>
              </a:lnSpc>
              <a:spcBef>
                <a:spcPts val="0"/>
              </a:spcBef>
              <a:spcAft>
                <a:spcPts val="0"/>
              </a:spcAft>
              <a:buSzPts val="2800"/>
              <a:buChar char="■"/>
              <a:defRPr sz="2800" i="1">
                <a:solidFill>
                  <a:schemeClr val="accent1"/>
                </a:solidFill>
              </a:defRPr>
            </a:lvl3pPr>
            <a:lvl4pPr marL="1828800" lvl="3" indent="-406400" algn="l">
              <a:lnSpc>
                <a:spcPct val="100000"/>
              </a:lnSpc>
              <a:spcBef>
                <a:spcPts val="0"/>
              </a:spcBef>
              <a:spcAft>
                <a:spcPts val="0"/>
              </a:spcAft>
              <a:buClr>
                <a:schemeClr val="accent1"/>
              </a:buClr>
              <a:buSzPts val="2800"/>
              <a:buChar char="●"/>
              <a:defRPr sz="2800" i="1">
                <a:solidFill>
                  <a:schemeClr val="accent1"/>
                </a:solidFill>
              </a:defRPr>
            </a:lvl4pPr>
            <a:lvl5pPr marL="2286000" lvl="4" indent="-406400" algn="l">
              <a:lnSpc>
                <a:spcPct val="100000"/>
              </a:lnSpc>
              <a:spcBef>
                <a:spcPts val="0"/>
              </a:spcBef>
              <a:spcAft>
                <a:spcPts val="0"/>
              </a:spcAft>
              <a:buClr>
                <a:schemeClr val="accent1"/>
              </a:buClr>
              <a:buSzPts val="2800"/>
              <a:buChar char="○"/>
              <a:defRPr sz="2800" i="1">
                <a:solidFill>
                  <a:schemeClr val="accent1"/>
                </a:solidFill>
              </a:defRPr>
            </a:lvl5pPr>
            <a:lvl6pPr marL="2743200" lvl="5" indent="-406400" algn="l">
              <a:lnSpc>
                <a:spcPct val="100000"/>
              </a:lnSpc>
              <a:spcBef>
                <a:spcPts val="0"/>
              </a:spcBef>
              <a:spcAft>
                <a:spcPts val="0"/>
              </a:spcAft>
              <a:buClr>
                <a:schemeClr val="accent1"/>
              </a:buClr>
              <a:buSzPts val="2800"/>
              <a:buChar char="■"/>
              <a:defRPr sz="2800" i="1">
                <a:solidFill>
                  <a:schemeClr val="accent1"/>
                </a:solidFill>
              </a:defRPr>
            </a:lvl6pPr>
            <a:lvl7pPr marL="3200400" lvl="6" indent="-406400" algn="l">
              <a:lnSpc>
                <a:spcPct val="100000"/>
              </a:lnSpc>
              <a:spcBef>
                <a:spcPts val="0"/>
              </a:spcBef>
              <a:spcAft>
                <a:spcPts val="0"/>
              </a:spcAft>
              <a:buClr>
                <a:schemeClr val="accent1"/>
              </a:buClr>
              <a:buSzPts val="2800"/>
              <a:buChar char="●"/>
              <a:defRPr sz="2800" i="1">
                <a:solidFill>
                  <a:schemeClr val="accent1"/>
                </a:solidFill>
              </a:defRPr>
            </a:lvl7pPr>
            <a:lvl8pPr marL="3657600" lvl="7" indent="-406400" algn="l">
              <a:lnSpc>
                <a:spcPct val="100000"/>
              </a:lnSpc>
              <a:spcBef>
                <a:spcPts val="0"/>
              </a:spcBef>
              <a:spcAft>
                <a:spcPts val="0"/>
              </a:spcAft>
              <a:buClr>
                <a:schemeClr val="accent1"/>
              </a:buClr>
              <a:buSzPts val="2800"/>
              <a:buChar char="○"/>
              <a:defRPr sz="2800" i="1">
                <a:solidFill>
                  <a:schemeClr val="accent1"/>
                </a:solidFill>
              </a:defRPr>
            </a:lvl8pPr>
            <a:lvl9pPr marL="4114800" lvl="8" indent="-406400" algn="l">
              <a:lnSpc>
                <a:spcPct val="100000"/>
              </a:lnSpc>
              <a:spcBef>
                <a:spcPts val="0"/>
              </a:spcBef>
              <a:spcAft>
                <a:spcPts val="0"/>
              </a:spcAft>
              <a:buClr>
                <a:schemeClr val="accent1"/>
              </a:buClr>
              <a:buSzPts val="2800"/>
              <a:buChar char="■"/>
              <a:defRPr sz="2800" i="1">
                <a:solidFill>
                  <a:schemeClr val="accent1"/>
                </a:solidFill>
              </a:defRPr>
            </a:lvl9pPr>
          </a:lstStyle>
          <a:p>
            <a:endParaRPr/>
          </a:p>
        </p:txBody>
      </p:sp>
      <p:sp>
        <p:nvSpPr>
          <p:cNvPr id="35" name="Google Shape;35;p6"/>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chemeClr val="accent1"/>
                </a:solidFill>
                <a:latin typeface="Quicksand"/>
                <a:ea typeface="Quicksand"/>
                <a:cs typeface="Quicksand"/>
                <a:sym typeface="Quicksand"/>
              </a:rPr>
              <a:t>“</a:t>
            </a:r>
            <a:endParaRPr sz="4800" b="1" i="0" u="none" strike="noStrike" cap="none">
              <a:solidFill>
                <a:schemeClr val="accent1"/>
              </a:solidFill>
              <a:latin typeface="Quicksand"/>
              <a:ea typeface="Quicksand"/>
              <a:cs typeface="Quicksand"/>
              <a:sym typeface="Quicksand"/>
            </a:endParaRPr>
          </a:p>
        </p:txBody>
      </p:sp>
      <p:sp>
        <p:nvSpPr>
          <p:cNvPr id="36" name="Google Shape;36;p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Quicksand"/>
              <a:buNone/>
              <a:defRPr sz="1800">
                <a:latin typeface="Quicksand"/>
                <a:ea typeface="Quicksand"/>
                <a:cs typeface="Quicksand"/>
                <a:sym typeface="Quicksand"/>
              </a:defRPr>
            </a:lvl1pPr>
            <a:lvl2pPr lvl="1" algn="l">
              <a:lnSpc>
                <a:spcPct val="100000"/>
              </a:lnSpc>
              <a:spcBef>
                <a:spcPts val="0"/>
              </a:spcBef>
              <a:spcAft>
                <a:spcPts val="0"/>
              </a:spcAft>
              <a:buSzPts val="1800"/>
              <a:buFont typeface="Quicksand"/>
              <a:buNone/>
              <a:defRPr sz="1800">
                <a:latin typeface="Quicksand"/>
                <a:ea typeface="Quicksand"/>
                <a:cs typeface="Quicksand"/>
                <a:sym typeface="Quicksand"/>
              </a:defRPr>
            </a:lvl2pPr>
            <a:lvl3pPr lvl="2" algn="l">
              <a:lnSpc>
                <a:spcPct val="100000"/>
              </a:lnSpc>
              <a:spcBef>
                <a:spcPts val="0"/>
              </a:spcBef>
              <a:spcAft>
                <a:spcPts val="0"/>
              </a:spcAft>
              <a:buSzPts val="1800"/>
              <a:buFont typeface="Quicksand"/>
              <a:buNone/>
              <a:defRPr sz="1800">
                <a:latin typeface="Quicksand"/>
                <a:ea typeface="Quicksand"/>
                <a:cs typeface="Quicksand"/>
                <a:sym typeface="Quicksand"/>
              </a:defRPr>
            </a:lvl3pPr>
            <a:lvl4pPr lvl="3" algn="l">
              <a:lnSpc>
                <a:spcPct val="100000"/>
              </a:lnSpc>
              <a:spcBef>
                <a:spcPts val="0"/>
              </a:spcBef>
              <a:spcAft>
                <a:spcPts val="0"/>
              </a:spcAft>
              <a:buSzPts val="1800"/>
              <a:buFont typeface="Quicksand"/>
              <a:buNone/>
              <a:defRPr sz="1800">
                <a:latin typeface="Quicksand"/>
                <a:ea typeface="Quicksand"/>
                <a:cs typeface="Quicksand"/>
                <a:sym typeface="Quicksand"/>
              </a:defRPr>
            </a:lvl4pPr>
            <a:lvl5pPr lvl="4" algn="l">
              <a:lnSpc>
                <a:spcPct val="100000"/>
              </a:lnSpc>
              <a:spcBef>
                <a:spcPts val="0"/>
              </a:spcBef>
              <a:spcAft>
                <a:spcPts val="0"/>
              </a:spcAft>
              <a:buSzPts val="1800"/>
              <a:buFont typeface="Quicksand"/>
              <a:buNone/>
              <a:defRPr sz="1800">
                <a:latin typeface="Quicksand"/>
                <a:ea typeface="Quicksand"/>
                <a:cs typeface="Quicksand"/>
                <a:sym typeface="Quicksand"/>
              </a:defRPr>
            </a:lvl5pPr>
            <a:lvl6pPr lvl="5" algn="l">
              <a:lnSpc>
                <a:spcPct val="100000"/>
              </a:lnSpc>
              <a:spcBef>
                <a:spcPts val="0"/>
              </a:spcBef>
              <a:spcAft>
                <a:spcPts val="0"/>
              </a:spcAft>
              <a:buSzPts val="1800"/>
              <a:buFont typeface="Quicksand"/>
              <a:buNone/>
              <a:defRPr sz="1800">
                <a:latin typeface="Quicksand"/>
                <a:ea typeface="Quicksand"/>
                <a:cs typeface="Quicksand"/>
                <a:sym typeface="Quicksand"/>
              </a:defRPr>
            </a:lvl6pPr>
            <a:lvl7pPr lvl="6" algn="l">
              <a:lnSpc>
                <a:spcPct val="100000"/>
              </a:lnSpc>
              <a:spcBef>
                <a:spcPts val="0"/>
              </a:spcBef>
              <a:spcAft>
                <a:spcPts val="0"/>
              </a:spcAft>
              <a:buSzPts val="1800"/>
              <a:buFont typeface="Quicksand"/>
              <a:buNone/>
              <a:defRPr sz="1800">
                <a:latin typeface="Quicksand"/>
                <a:ea typeface="Quicksand"/>
                <a:cs typeface="Quicksand"/>
                <a:sym typeface="Quicksand"/>
              </a:defRPr>
            </a:lvl7pPr>
            <a:lvl8pPr lvl="7" algn="l">
              <a:lnSpc>
                <a:spcPct val="100000"/>
              </a:lnSpc>
              <a:spcBef>
                <a:spcPts val="0"/>
              </a:spcBef>
              <a:spcAft>
                <a:spcPts val="0"/>
              </a:spcAft>
              <a:buSzPts val="1800"/>
              <a:buFont typeface="Quicksand"/>
              <a:buNone/>
              <a:defRPr sz="1800">
                <a:latin typeface="Quicksand"/>
                <a:ea typeface="Quicksand"/>
                <a:cs typeface="Quicksand"/>
                <a:sym typeface="Quicksand"/>
              </a:defRPr>
            </a:lvl8pPr>
            <a:lvl9pPr lvl="8" algn="l">
              <a:lnSpc>
                <a:spcPct val="100000"/>
              </a:lnSpc>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39" name="Google Shape;39;p7"/>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40" name="Google Shape;40;p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1" name="Google Shape;41;p7"/>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42" name="Google Shape;42;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8"/>
          <p:cNvCxnSpPr/>
          <p:nvPr/>
        </p:nvCxnSpPr>
        <p:spPr>
          <a:xfrm>
            <a:off x="945638" y="0"/>
            <a:ext cx="0" cy="5143500"/>
          </a:xfrm>
          <a:prstGeom prst="straightConnector1">
            <a:avLst/>
          </a:prstGeom>
          <a:noFill/>
          <a:ln w="9525" cap="flat" cmpd="sng">
            <a:solidFill>
              <a:srgbClr val="999FA9"/>
            </a:solidFill>
            <a:prstDash val="solid"/>
            <a:round/>
            <a:headEnd type="none" w="sm" len="sm"/>
            <a:tailEnd type="none" w="sm" len="sm"/>
          </a:ln>
        </p:spPr>
      </p:cxnSp>
      <p:sp>
        <p:nvSpPr>
          <p:cNvPr id="47" name="Google Shape;47;p8"/>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0" name="Google Shape;50;p9"/>
          <p:cNvSpPr txBox="1">
            <a:spLocks noGrp="1"/>
          </p:cNvSpPr>
          <p:nvPr>
            <p:ph type="body" idx="1"/>
          </p:nvPr>
        </p:nvSpPr>
        <p:spPr>
          <a:xfrm>
            <a:off x="1165475"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1" name="Google Shape;51;p9"/>
          <p:cNvSpPr txBox="1">
            <a:spLocks noGrp="1"/>
          </p:cNvSpPr>
          <p:nvPr>
            <p:ph type="body" idx="2"/>
          </p:nvPr>
        </p:nvSpPr>
        <p:spPr>
          <a:xfrm>
            <a:off x="3692249"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2" name="Google Shape;52;p9"/>
          <p:cNvSpPr txBox="1">
            <a:spLocks noGrp="1"/>
          </p:cNvSpPr>
          <p:nvPr>
            <p:ph type="body" idx="3"/>
          </p:nvPr>
        </p:nvSpPr>
        <p:spPr>
          <a:xfrm>
            <a:off x="6219023"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3" name="Google Shape;53;p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54" name="Google Shape;54;p9"/>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55" name="Google Shape;55;p9"/>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9"/>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59" name="Google Shape;59;p1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0" name="Google Shape;60;p10"/>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1" name="Google Shape;61;p10"/>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25"/>
            <a:ext cx="6858000" cy="150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n"/>
              <a:t>WHAT IS METAVERSE?</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IT’S NOT JUST A GAME?</a:t>
            </a:r>
            <a:endParaRPr/>
          </a:p>
        </p:txBody>
      </p:sp>
      <p:sp>
        <p:nvSpPr>
          <p:cNvPr id="142" name="Google Shape;142;p21"/>
          <p:cNvSpPr txBox="1">
            <a:spLocks noGrp="1"/>
          </p:cNvSpPr>
          <p:nvPr>
            <p:ph type="body" idx="1"/>
          </p:nvPr>
        </p:nvSpPr>
        <p:spPr>
          <a:xfrm>
            <a:off x="1165475" y="1369350"/>
            <a:ext cx="3555600" cy="240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rgbClr val="000000"/>
              </a:buClr>
              <a:buSzPts val="2400"/>
              <a:buFont typeface="Arial"/>
              <a:buNone/>
            </a:pPr>
            <a:r>
              <a:rPr lang="en" sz="1800" b="1">
                <a:solidFill>
                  <a:schemeClr val="lt1"/>
                </a:solidFill>
              </a:rPr>
              <a:t>FORTNITE</a:t>
            </a:r>
            <a:endParaRPr sz="1800" b="1">
              <a:solidFill>
                <a:schemeClr val="lt1"/>
              </a:solidFill>
            </a:endParaRPr>
          </a:p>
          <a:p>
            <a:pPr marL="0" lvl="0" indent="0" algn="just" rtl="0">
              <a:spcBef>
                <a:spcPts val="600"/>
              </a:spcBef>
              <a:spcAft>
                <a:spcPts val="0"/>
              </a:spcAft>
              <a:buClr>
                <a:srgbClr val="000000"/>
              </a:buClr>
              <a:buSzPts val="2400"/>
              <a:buFont typeface="Arial"/>
              <a:buNone/>
            </a:pPr>
            <a:r>
              <a:rPr lang="en" sz="1800">
                <a:solidFill>
                  <a:schemeClr val="lt1"/>
                </a:solidFill>
              </a:rPr>
              <a:t>Take for instance an online shooter game like Fortnite, where users have a personal avatar to engage and interact with other players' avatars, while also earning virtual currency to unlock outfits for their avatar.</a:t>
            </a:r>
            <a:endParaRPr sz="1800">
              <a:solidFill>
                <a:schemeClr val="lt1"/>
              </a:solidFill>
            </a:endParaRPr>
          </a:p>
        </p:txBody>
      </p:sp>
      <p:sp>
        <p:nvSpPr>
          <p:cNvPr id="143" name="Google Shape;143;p2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pic>
        <p:nvPicPr>
          <p:cNvPr id="144" name="Google Shape;144;p21"/>
          <p:cNvPicPr preferRelativeResize="0"/>
          <p:nvPr/>
        </p:nvPicPr>
        <p:blipFill>
          <a:blip r:embed="rId3">
            <a:alphaModFix/>
          </a:blip>
          <a:stretch>
            <a:fillRect/>
          </a:stretch>
        </p:blipFill>
        <p:spPr>
          <a:xfrm>
            <a:off x="5135850" y="953050"/>
            <a:ext cx="3387300" cy="338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IT’S NOT JUST A GAME?</a:t>
            </a:r>
            <a:endParaRPr/>
          </a:p>
        </p:txBody>
      </p:sp>
      <p:sp>
        <p:nvSpPr>
          <p:cNvPr id="150" name="Google Shape;150;p22"/>
          <p:cNvSpPr txBox="1">
            <a:spLocks noGrp="1"/>
          </p:cNvSpPr>
          <p:nvPr>
            <p:ph type="body" idx="1"/>
          </p:nvPr>
        </p:nvSpPr>
        <p:spPr>
          <a:xfrm>
            <a:off x="1165475" y="1369350"/>
            <a:ext cx="3272400" cy="3231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rgbClr val="000000"/>
              </a:buClr>
              <a:buSzPts val="2400"/>
              <a:buFont typeface="Arial"/>
              <a:buNone/>
            </a:pPr>
            <a:r>
              <a:rPr lang="en" sz="1800" b="1">
                <a:solidFill>
                  <a:schemeClr val="lt1"/>
                </a:solidFill>
              </a:rPr>
              <a:t>SECOND LIFE</a:t>
            </a:r>
            <a:endParaRPr sz="1800" b="1">
              <a:solidFill>
                <a:schemeClr val="lt1"/>
              </a:solidFill>
            </a:endParaRPr>
          </a:p>
          <a:p>
            <a:pPr marL="0" lvl="0" indent="0" algn="just" rtl="0">
              <a:spcBef>
                <a:spcPts val="600"/>
              </a:spcBef>
              <a:spcAft>
                <a:spcPts val="0"/>
              </a:spcAft>
              <a:buClr>
                <a:srgbClr val="000000"/>
              </a:buClr>
              <a:buSzPts val="2400"/>
              <a:buFont typeface="Arial"/>
              <a:buNone/>
            </a:pPr>
            <a:r>
              <a:rPr lang="en" sz="1800">
                <a:solidFill>
                  <a:schemeClr val="lt1"/>
                </a:solidFill>
              </a:rPr>
              <a:t>Perhaps the closest existing iteration to the envisioned metaverse is the game Second Life, a simulation game that lets users experience virtual reality in which their avatar could shop, eat, shower, and do everything they would in real life. </a:t>
            </a:r>
            <a:endParaRPr sz="1800">
              <a:solidFill>
                <a:schemeClr val="lt1"/>
              </a:solidFill>
            </a:endParaRPr>
          </a:p>
        </p:txBody>
      </p:sp>
      <p:sp>
        <p:nvSpPr>
          <p:cNvPr id="151" name="Google Shape;151;p2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11</a:t>
            </a:fld>
            <a:endParaRPr/>
          </a:p>
        </p:txBody>
      </p:sp>
      <p:pic>
        <p:nvPicPr>
          <p:cNvPr id="152" name="Google Shape;152;p22"/>
          <p:cNvPicPr preferRelativeResize="0"/>
          <p:nvPr/>
        </p:nvPicPr>
        <p:blipFill>
          <a:blip r:embed="rId3">
            <a:alphaModFix/>
          </a:blip>
          <a:stretch>
            <a:fillRect/>
          </a:stretch>
        </p:blipFill>
        <p:spPr>
          <a:xfrm>
            <a:off x="4862675" y="1450824"/>
            <a:ext cx="3793300" cy="2241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ctrTitle"/>
          </p:nvPr>
        </p:nvSpPr>
        <p:spPr>
          <a:xfrm>
            <a:off x="1530175" y="2244900"/>
            <a:ext cx="25914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PLATFORMS</a:t>
            </a:r>
            <a:endParaRPr/>
          </a:p>
        </p:txBody>
      </p:sp>
      <p:sp>
        <p:nvSpPr>
          <p:cNvPr id="158" name="Google Shape;158;p23"/>
          <p:cNvSpPr txBox="1">
            <a:spLocks noGrp="1"/>
          </p:cNvSpPr>
          <p:nvPr>
            <p:ph type="subTitle" idx="1"/>
          </p:nvPr>
        </p:nvSpPr>
        <p:spPr>
          <a:xfrm>
            <a:off x="1530175" y="2935775"/>
            <a:ext cx="34992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How do I access the metaverse for now?</a:t>
            </a:r>
            <a:endParaRPr/>
          </a:p>
          <a:p>
            <a:pPr marL="0" lvl="0" indent="0" algn="l" rtl="0">
              <a:lnSpc>
                <a:spcPct val="100000"/>
              </a:lnSpc>
              <a:spcBef>
                <a:spcPts val="0"/>
              </a:spcBef>
              <a:spcAft>
                <a:spcPts val="0"/>
              </a:spcAft>
              <a:buSzPts val="1800"/>
              <a:buNone/>
            </a:pPr>
            <a:endParaRPr/>
          </a:p>
        </p:txBody>
      </p:sp>
      <p:sp>
        <p:nvSpPr>
          <p:cNvPr id="159" name="Google Shape;159;p23"/>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2E3037"/>
                </a:solidFill>
                <a:latin typeface="Quicksand"/>
                <a:ea typeface="Quicksand"/>
                <a:cs typeface="Quicksand"/>
                <a:sym typeface="Quicksand"/>
              </a:rPr>
              <a:t>3</a:t>
            </a:r>
            <a:endParaRPr sz="3000" b="0" i="0" u="none" strike="noStrike" cap="none">
              <a:solidFill>
                <a:srgbClr val="2E3037"/>
              </a:solidFill>
              <a:latin typeface="Quicksand"/>
              <a:ea typeface="Quicksand"/>
              <a:cs typeface="Quicksand"/>
              <a:sym typeface="Quicksand"/>
            </a:endParaRPr>
          </a:p>
        </p:txBody>
      </p:sp>
      <p:sp>
        <p:nvSpPr>
          <p:cNvPr id="160" name="Google Shape;160;p2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161" name="Google Shape;161;p23"/>
          <p:cNvPicPr preferRelativeResize="0"/>
          <p:nvPr/>
        </p:nvPicPr>
        <p:blipFill rotWithShape="1">
          <a:blip r:embed="rId3">
            <a:alphaModFix/>
          </a:blip>
          <a:srcRect l="14085" t="17872" r="14085" b="17955"/>
          <a:stretch/>
        </p:blipFill>
        <p:spPr>
          <a:xfrm>
            <a:off x="5354050" y="1754725"/>
            <a:ext cx="3266150" cy="2188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HOW DO I ACCESS THE METAVERSE FOR NOW?</a:t>
            </a:r>
            <a:endParaRPr>
              <a:solidFill>
                <a:srgbClr val="39C0BA"/>
              </a:solidFill>
            </a:endParaRPr>
          </a:p>
        </p:txBody>
      </p:sp>
      <p:sp>
        <p:nvSpPr>
          <p:cNvPr id="167" name="Google Shape;167;p24"/>
          <p:cNvSpPr txBox="1">
            <a:spLocks noGrp="1"/>
          </p:cNvSpPr>
          <p:nvPr>
            <p:ph type="body" idx="1"/>
          </p:nvPr>
        </p:nvSpPr>
        <p:spPr>
          <a:xfrm>
            <a:off x="1165500" y="953750"/>
            <a:ext cx="4613400" cy="4014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While there is no single gateway to access the metaverse at this point, experts suggest acquiring some hardware to truly immerse yourself in the experience.</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In turn, this has led to multiple tech heavyweights offering a variety of experiences, from gaming and virtual workspaces to live entertainment and real estate. This includes platforms like Decentraland, Axie Infinity, Horizon, Sandbox, Fortnite and Roblox. </a:t>
            </a:r>
            <a:endParaRPr sz="1800"/>
          </a:p>
        </p:txBody>
      </p:sp>
      <p:sp>
        <p:nvSpPr>
          <p:cNvPr id="168" name="Google Shape;168;p2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pic>
        <p:nvPicPr>
          <p:cNvPr id="169" name="Google Shape;169;p24"/>
          <p:cNvPicPr preferRelativeResize="0"/>
          <p:nvPr/>
        </p:nvPicPr>
        <p:blipFill rotWithShape="1">
          <a:blip r:embed="rId3">
            <a:alphaModFix/>
          </a:blip>
          <a:srcRect l="2874" r="2883"/>
          <a:stretch/>
        </p:blipFill>
        <p:spPr>
          <a:xfrm>
            <a:off x="6096550" y="2995650"/>
            <a:ext cx="2684025" cy="1609725"/>
          </a:xfrm>
          <a:prstGeom prst="rect">
            <a:avLst/>
          </a:prstGeom>
          <a:noFill/>
          <a:ln>
            <a:noFill/>
          </a:ln>
        </p:spPr>
      </p:pic>
      <p:pic>
        <p:nvPicPr>
          <p:cNvPr id="170" name="Google Shape;170;p24"/>
          <p:cNvPicPr preferRelativeResize="0"/>
          <p:nvPr/>
        </p:nvPicPr>
        <p:blipFill rotWithShape="1">
          <a:blip r:embed="rId4">
            <a:alphaModFix/>
          </a:blip>
          <a:srcRect l="4680" r="5488"/>
          <a:stretch/>
        </p:blipFill>
        <p:spPr>
          <a:xfrm>
            <a:off x="6096562" y="953750"/>
            <a:ext cx="2684000" cy="1745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HOW DO I ACCESS THE METAVERSE FOR NOW?</a:t>
            </a:r>
            <a:endParaRPr>
              <a:solidFill>
                <a:srgbClr val="39C0BA"/>
              </a:solidFill>
            </a:endParaRPr>
          </a:p>
        </p:txBody>
      </p:sp>
      <p:sp>
        <p:nvSpPr>
          <p:cNvPr id="176" name="Google Shape;176;p25"/>
          <p:cNvSpPr txBox="1">
            <a:spLocks noGrp="1"/>
          </p:cNvSpPr>
          <p:nvPr>
            <p:ph type="body" idx="1"/>
          </p:nvPr>
        </p:nvSpPr>
        <p:spPr>
          <a:xfrm>
            <a:off x="1165500" y="1074175"/>
            <a:ext cx="4638300" cy="36123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However, many experts also argue that you don’t necessarily need a VR headset to get into the metaverse.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We’ll access the metaverse via a smartphone, but we will often be passively in it. There are hundreds of millions of people accessing real-time rendered 3D virtual worlds each day via tablets and smartphones. In a decade, it’s likely these devices will remain the primary way we access the metaverse.</a:t>
            </a:r>
            <a:endParaRPr sz="1800"/>
          </a:p>
        </p:txBody>
      </p:sp>
      <p:sp>
        <p:nvSpPr>
          <p:cNvPr id="177" name="Google Shape;177;p2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pic>
        <p:nvPicPr>
          <p:cNvPr id="178" name="Google Shape;178;p25"/>
          <p:cNvPicPr preferRelativeResize="0"/>
          <p:nvPr/>
        </p:nvPicPr>
        <p:blipFill rotWithShape="1">
          <a:blip r:embed="rId3">
            <a:alphaModFix/>
          </a:blip>
          <a:srcRect l="5241" r="6372"/>
          <a:stretch/>
        </p:blipFill>
        <p:spPr>
          <a:xfrm>
            <a:off x="6086900" y="1005650"/>
            <a:ext cx="2806451" cy="1789201"/>
          </a:xfrm>
          <a:prstGeom prst="rect">
            <a:avLst/>
          </a:prstGeom>
          <a:noFill/>
          <a:ln>
            <a:noFill/>
          </a:ln>
        </p:spPr>
      </p:pic>
      <p:pic>
        <p:nvPicPr>
          <p:cNvPr id="179" name="Google Shape;179;p25"/>
          <p:cNvPicPr preferRelativeResize="0"/>
          <p:nvPr/>
        </p:nvPicPr>
        <p:blipFill>
          <a:blip r:embed="rId4">
            <a:alphaModFix/>
          </a:blip>
          <a:stretch>
            <a:fillRect/>
          </a:stretch>
        </p:blipFill>
        <p:spPr>
          <a:xfrm>
            <a:off x="6086900" y="2960675"/>
            <a:ext cx="2833076" cy="172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ctrTitle"/>
          </p:nvPr>
        </p:nvSpPr>
        <p:spPr>
          <a:xfrm>
            <a:off x="1530175" y="2244900"/>
            <a:ext cx="19833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BENEFITS</a:t>
            </a:r>
            <a:endParaRPr/>
          </a:p>
        </p:txBody>
      </p:sp>
      <p:sp>
        <p:nvSpPr>
          <p:cNvPr id="185" name="Google Shape;185;p26"/>
          <p:cNvSpPr txBox="1">
            <a:spLocks noGrp="1"/>
          </p:cNvSpPr>
          <p:nvPr>
            <p:ph type="subTitle" idx="1"/>
          </p:nvPr>
        </p:nvSpPr>
        <p:spPr>
          <a:xfrm>
            <a:off x="1530175" y="2935775"/>
            <a:ext cx="3732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What is the use of the Metaverse, really?</a:t>
            </a:r>
            <a:endParaRPr/>
          </a:p>
          <a:p>
            <a:pPr marL="0" lvl="0" indent="0" algn="l" rtl="0">
              <a:lnSpc>
                <a:spcPct val="100000"/>
              </a:lnSpc>
              <a:spcBef>
                <a:spcPts val="0"/>
              </a:spcBef>
              <a:spcAft>
                <a:spcPts val="0"/>
              </a:spcAft>
              <a:buSzPts val="1800"/>
              <a:buNone/>
            </a:pPr>
            <a:endParaRPr/>
          </a:p>
        </p:txBody>
      </p:sp>
      <p:sp>
        <p:nvSpPr>
          <p:cNvPr id="186" name="Google Shape;186;p26"/>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2E3037"/>
                </a:solidFill>
                <a:latin typeface="Quicksand"/>
                <a:ea typeface="Quicksand"/>
                <a:cs typeface="Quicksand"/>
                <a:sym typeface="Quicksand"/>
              </a:rPr>
              <a:t>4</a:t>
            </a:r>
            <a:endParaRPr sz="3000" b="0" i="0" u="none" strike="noStrike" cap="none">
              <a:solidFill>
                <a:srgbClr val="2E3037"/>
              </a:solidFill>
              <a:latin typeface="Quicksand"/>
              <a:ea typeface="Quicksand"/>
              <a:cs typeface="Quicksand"/>
              <a:sym typeface="Quicksand"/>
            </a:endParaRPr>
          </a:p>
        </p:txBody>
      </p:sp>
      <p:sp>
        <p:nvSpPr>
          <p:cNvPr id="187" name="Google Shape;187;p2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pic>
        <p:nvPicPr>
          <p:cNvPr id="188" name="Google Shape;188;p26"/>
          <p:cNvPicPr preferRelativeResize="0"/>
          <p:nvPr/>
        </p:nvPicPr>
        <p:blipFill>
          <a:blip r:embed="rId3">
            <a:alphaModFix/>
          </a:blip>
          <a:stretch>
            <a:fillRect/>
          </a:stretch>
        </p:blipFill>
        <p:spPr>
          <a:xfrm>
            <a:off x="5522475" y="1984525"/>
            <a:ext cx="3245475" cy="182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IS THE USE OF THE METAVERSE, REALLY?</a:t>
            </a:r>
            <a:endParaRPr>
              <a:solidFill>
                <a:srgbClr val="39C0BA"/>
              </a:solidFill>
            </a:endParaRPr>
          </a:p>
        </p:txBody>
      </p:sp>
      <p:sp>
        <p:nvSpPr>
          <p:cNvPr id="194" name="Google Shape;194;p27"/>
          <p:cNvSpPr txBox="1">
            <a:spLocks noGrp="1"/>
          </p:cNvSpPr>
          <p:nvPr>
            <p:ph type="body" idx="1"/>
          </p:nvPr>
        </p:nvSpPr>
        <p:spPr>
          <a:xfrm>
            <a:off x="1165500" y="1195175"/>
            <a:ext cx="7357800" cy="344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The metaverse will grow the digital economy, which is the primary growth driver of the world economy.</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But while the metaverse is already being seen as the future of entertainment, fashion, gaming and even partying, experts argue that its best-case use will likely be for education.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Just like how you'd understand dissection much better by actually performing it rather than just reading about it, 3D-based education is likely to be much better than, say, schooling over Zoom.</a:t>
            </a:r>
            <a:endParaRPr sz="1800"/>
          </a:p>
          <a:p>
            <a:pPr marL="0" lvl="0" indent="0" algn="just" rtl="0">
              <a:lnSpc>
                <a:spcPct val="100000"/>
              </a:lnSpc>
              <a:spcBef>
                <a:spcPts val="600"/>
              </a:spcBef>
              <a:spcAft>
                <a:spcPts val="0"/>
              </a:spcAft>
              <a:buNone/>
            </a:pPr>
            <a:endParaRPr sz="1800"/>
          </a:p>
        </p:txBody>
      </p:sp>
      <p:sp>
        <p:nvSpPr>
          <p:cNvPr id="195" name="Google Shape;195;p2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IS THE USE OF THE METAVERSE, REALLY?</a:t>
            </a:r>
            <a:endParaRPr>
              <a:solidFill>
                <a:srgbClr val="39C0BA"/>
              </a:solidFill>
            </a:endParaRPr>
          </a:p>
        </p:txBody>
      </p:sp>
      <p:sp>
        <p:nvSpPr>
          <p:cNvPr id="201" name="Google Shape;201;p28"/>
          <p:cNvSpPr txBox="1">
            <a:spLocks noGrp="1"/>
          </p:cNvSpPr>
          <p:nvPr>
            <p:ph type="body" idx="1"/>
          </p:nvPr>
        </p:nvSpPr>
        <p:spPr>
          <a:xfrm>
            <a:off x="1165500" y="1003625"/>
            <a:ext cx="4605000" cy="3989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Buying virtual countries that don’t exist in the real world could be an investment opportunity for making a quick buck, but the real value of the metaverse is when it’ll be used in ways that bring value to people’s lives.</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So while there are scenarios where the technology and implementation can be useful – such as an augmented reality setup to train car mechanics or to help someone remotely fix an elevator they are stuck in – it still needs some work.</a:t>
            </a:r>
            <a:endParaRPr sz="1800"/>
          </a:p>
          <a:p>
            <a:pPr marL="0" lvl="0" indent="0" algn="just" rtl="0">
              <a:lnSpc>
                <a:spcPct val="100000"/>
              </a:lnSpc>
              <a:spcBef>
                <a:spcPts val="600"/>
              </a:spcBef>
              <a:spcAft>
                <a:spcPts val="0"/>
              </a:spcAft>
              <a:buNone/>
            </a:pPr>
            <a:endParaRPr sz="1800"/>
          </a:p>
        </p:txBody>
      </p:sp>
      <p:sp>
        <p:nvSpPr>
          <p:cNvPr id="202" name="Google Shape;202;p2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pic>
        <p:nvPicPr>
          <p:cNvPr id="203" name="Google Shape;203;p28"/>
          <p:cNvPicPr preferRelativeResize="0"/>
          <p:nvPr/>
        </p:nvPicPr>
        <p:blipFill rotWithShape="1">
          <a:blip r:embed="rId3">
            <a:alphaModFix/>
          </a:blip>
          <a:srcRect l="4084" r="22450"/>
          <a:stretch/>
        </p:blipFill>
        <p:spPr>
          <a:xfrm>
            <a:off x="6128625" y="1488913"/>
            <a:ext cx="2631624" cy="266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ctrTitle"/>
          </p:nvPr>
        </p:nvSpPr>
        <p:spPr>
          <a:xfrm>
            <a:off x="1530175" y="2244900"/>
            <a:ext cx="14004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RISKS</a:t>
            </a:r>
            <a:endParaRPr/>
          </a:p>
        </p:txBody>
      </p:sp>
      <p:sp>
        <p:nvSpPr>
          <p:cNvPr id="209" name="Google Shape;209;p29"/>
          <p:cNvSpPr txBox="1">
            <a:spLocks noGrp="1"/>
          </p:cNvSpPr>
          <p:nvPr>
            <p:ph type="subTitle" idx="1"/>
          </p:nvPr>
        </p:nvSpPr>
        <p:spPr>
          <a:xfrm>
            <a:off x="1530175" y="2935775"/>
            <a:ext cx="3732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Is it safe to be in the Metaverse?</a:t>
            </a:r>
            <a:endParaRPr/>
          </a:p>
          <a:p>
            <a:pPr marL="0" lvl="0" indent="0" algn="l" rtl="0">
              <a:lnSpc>
                <a:spcPct val="100000"/>
              </a:lnSpc>
              <a:spcBef>
                <a:spcPts val="0"/>
              </a:spcBef>
              <a:spcAft>
                <a:spcPts val="0"/>
              </a:spcAft>
              <a:buSzPts val="1800"/>
              <a:buNone/>
            </a:pPr>
            <a:endParaRPr/>
          </a:p>
        </p:txBody>
      </p:sp>
      <p:sp>
        <p:nvSpPr>
          <p:cNvPr id="210" name="Google Shape;210;p29"/>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2E3037"/>
                </a:solidFill>
                <a:latin typeface="Quicksand"/>
                <a:ea typeface="Quicksand"/>
                <a:cs typeface="Quicksand"/>
                <a:sym typeface="Quicksand"/>
              </a:rPr>
              <a:t>5</a:t>
            </a:r>
            <a:endParaRPr sz="3000" b="0" i="0" u="none" strike="noStrike" cap="none">
              <a:solidFill>
                <a:srgbClr val="2E3037"/>
              </a:solidFill>
              <a:latin typeface="Quicksand"/>
              <a:ea typeface="Quicksand"/>
              <a:cs typeface="Quicksand"/>
              <a:sym typeface="Quicksand"/>
            </a:endParaRPr>
          </a:p>
        </p:txBody>
      </p:sp>
      <p:sp>
        <p:nvSpPr>
          <p:cNvPr id="211" name="Google Shape;211;p2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pic>
        <p:nvPicPr>
          <p:cNvPr id="212" name="Google Shape;212;p29"/>
          <p:cNvPicPr preferRelativeResize="0"/>
          <p:nvPr/>
        </p:nvPicPr>
        <p:blipFill rotWithShape="1">
          <a:blip r:embed="rId3">
            <a:alphaModFix/>
          </a:blip>
          <a:srcRect l="8675"/>
          <a:stretch/>
        </p:blipFill>
        <p:spPr>
          <a:xfrm>
            <a:off x="5262475" y="1742313"/>
            <a:ext cx="3489325" cy="194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IS IT SAFE TO BE IN THE METAVERSE?</a:t>
            </a:r>
            <a:endParaRPr>
              <a:solidFill>
                <a:srgbClr val="39C0BA"/>
              </a:solidFill>
            </a:endParaRPr>
          </a:p>
        </p:txBody>
      </p:sp>
      <p:sp>
        <p:nvSpPr>
          <p:cNvPr id="218" name="Google Shape;218;p30"/>
          <p:cNvSpPr txBox="1">
            <a:spLocks noGrp="1"/>
          </p:cNvSpPr>
          <p:nvPr>
            <p:ph type="body" idx="1"/>
          </p:nvPr>
        </p:nvSpPr>
        <p:spPr>
          <a:xfrm>
            <a:off x="1198825" y="1011950"/>
            <a:ext cx="6661800" cy="3980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Digital privacy experts also continue to point out that the metaverse would be the ultimate surveillance tool.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Not only would the metaverse collect data on your eye-tracking movement, hand movements, the shape of your room and more.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We also have to figure out a legal framework of what happens if you get harassed in a virtual platform, given that it has real implications since you’re so immersed in the technology.</a:t>
            </a:r>
            <a:endParaRPr sz="1800"/>
          </a:p>
        </p:txBody>
      </p:sp>
      <p:sp>
        <p:nvSpPr>
          <p:cNvPr id="219" name="Google Shape;219;p3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idx="4294967295"/>
          </p:nvPr>
        </p:nvSpPr>
        <p:spPr>
          <a:xfrm>
            <a:off x="1977300" y="1126663"/>
            <a:ext cx="66714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1800"/>
              <a:buFont typeface="Quicksand"/>
              <a:buNone/>
            </a:pPr>
            <a:r>
              <a:rPr lang="en" sz="2200" b="1" i="0" u="none" strike="noStrike" cap="none">
                <a:solidFill>
                  <a:schemeClr val="dk1"/>
                </a:solidFill>
                <a:latin typeface="Quicksand"/>
                <a:ea typeface="Quicksand"/>
                <a:cs typeface="Quicksand"/>
                <a:sym typeface="Quicksand"/>
              </a:rPr>
              <a:t>Hello!</a:t>
            </a:r>
            <a:endParaRPr sz="2200" b="1" i="0" u="none" strike="noStrike" cap="none">
              <a:solidFill>
                <a:schemeClr val="dk1"/>
              </a:solidFill>
              <a:latin typeface="Quicksand"/>
              <a:ea typeface="Quicksand"/>
              <a:cs typeface="Quicksand"/>
              <a:sym typeface="Quicksand"/>
            </a:endParaRPr>
          </a:p>
        </p:txBody>
      </p:sp>
      <p:sp>
        <p:nvSpPr>
          <p:cNvPr id="77" name="Google Shape;77;p13"/>
          <p:cNvSpPr txBox="1">
            <a:spLocks noGrp="1"/>
          </p:cNvSpPr>
          <p:nvPr>
            <p:ph type="subTitle" idx="4294967295"/>
          </p:nvPr>
        </p:nvSpPr>
        <p:spPr>
          <a:xfrm>
            <a:off x="1977300" y="2133763"/>
            <a:ext cx="6671400" cy="60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600"/>
              </a:spcBef>
              <a:spcAft>
                <a:spcPts val="0"/>
              </a:spcAft>
              <a:buClr>
                <a:schemeClr val="accent1"/>
              </a:buClr>
              <a:buSzPts val="2400"/>
              <a:buFont typeface="Quicksand"/>
              <a:buNone/>
            </a:pPr>
            <a:r>
              <a:rPr lang="en" sz="3600" b="1" i="0" u="none" strike="noStrike" cap="none" dirty="0">
                <a:solidFill>
                  <a:schemeClr val="lt2"/>
                </a:solidFill>
                <a:latin typeface="Quicksand"/>
                <a:ea typeface="Quicksand"/>
                <a:cs typeface="Quicksand"/>
                <a:sym typeface="Quicksand"/>
              </a:rPr>
              <a:t>I AM </a:t>
            </a:r>
            <a:r>
              <a:rPr lang="en-US" sz="3600" b="1" i="0" u="none" strike="noStrike" cap="none" dirty="0">
                <a:solidFill>
                  <a:schemeClr val="lt2"/>
                </a:solidFill>
                <a:latin typeface="Quicksand"/>
                <a:ea typeface="Quicksand"/>
                <a:cs typeface="Quicksand"/>
                <a:sym typeface="Quicksand"/>
              </a:rPr>
              <a:t>Hussain Burhanuddin</a:t>
            </a:r>
            <a:endParaRPr sz="3600" b="1" i="0" u="none" strike="noStrike" cap="none" dirty="0">
              <a:solidFill>
                <a:schemeClr val="lt2"/>
              </a:solidFill>
              <a:latin typeface="Quicksand"/>
              <a:ea typeface="Quicksand"/>
              <a:cs typeface="Quicksand"/>
              <a:sym typeface="Quicksand"/>
            </a:endParaRPr>
          </a:p>
        </p:txBody>
      </p:sp>
      <p:sp>
        <p:nvSpPr>
          <p:cNvPr id="78" name="Google Shape;78;p13"/>
          <p:cNvSpPr txBox="1">
            <a:spLocks noGrp="1"/>
          </p:cNvSpPr>
          <p:nvPr>
            <p:ph type="body" idx="4294967295"/>
          </p:nvPr>
        </p:nvSpPr>
        <p:spPr>
          <a:xfrm>
            <a:off x="1977300" y="2714544"/>
            <a:ext cx="6671400" cy="85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sz="2200">
                <a:solidFill>
                  <a:schemeClr val="lt2"/>
                </a:solidFill>
              </a:rPr>
              <a:t>I am here to present on the topic “Metaverse” and to make you understand this technology.</a:t>
            </a:r>
            <a:endParaRPr sz="2200">
              <a:solidFill>
                <a:schemeClr val="lt2"/>
              </a:solidFill>
            </a:endParaRPr>
          </a:p>
        </p:txBody>
      </p:sp>
      <p:pic>
        <p:nvPicPr>
          <p:cNvPr id="79" name="Google Shape;79;p13"/>
          <p:cNvPicPr preferRelativeResize="0"/>
          <p:nvPr/>
        </p:nvPicPr>
        <p:blipFill>
          <a:blip r:embed="rId3"/>
          <a:stretch>
            <a:fillRect/>
          </a:stretch>
        </p:blipFill>
        <p:spPr>
          <a:xfrm>
            <a:off x="427567" y="1812678"/>
            <a:ext cx="1071033" cy="1367633"/>
          </a:xfrm>
          <a:prstGeom prst="ellipse">
            <a:avLst/>
          </a:prstGeom>
          <a:noFill/>
          <a:ln w="9525" cap="flat" cmpd="sng">
            <a:solidFill>
              <a:srgbClr val="2E3037"/>
            </a:solidFill>
            <a:prstDash val="solid"/>
            <a:round/>
            <a:headEnd type="none" w="sm" len="sm"/>
            <a:tailEnd type="none" w="sm" len="sm"/>
          </a:ln>
        </p:spPr>
      </p:pic>
      <p:sp>
        <p:nvSpPr>
          <p:cNvPr id="80" name="Google Shape;80;p1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IS IT SAFE TO BE IN THE METAVERSE?</a:t>
            </a:r>
            <a:endParaRPr>
              <a:solidFill>
                <a:srgbClr val="39C0BA"/>
              </a:solidFill>
            </a:endParaRPr>
          </a:p>
        </p:txBody>
      </p:sp>
      <p:sp>
        <p:nvSpPr>
          <p:cNvPr id="225" name="Google Shape;225;p31"/>
          <p:cNvSpPr txBox="1">
            <a:spLocks noGrp="1"/>
          </p:cNvSpPr>
          <p:nvPr>
            <p:ph type="body" idx="1"/>
          </p:nvPr>
        </p:nvSpPr>
        <p:spPr>
          <a:xfrm>
            <a:off x="1198825" y="1011950"/>
            <a:ext cx="3972000" cy="3247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The metaverse, he added, presupposes an implicit trust in technology, the way we rely on Google Maps for directions even if we’re never really sure whether it will lead us to the right destination.</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There’s all this legal stuff we have to think about and actively pursued if we want to responsibly develop these technologies.</a:t>
            </a:r>
            <a:endParaRPr sz="1800"/>
          </a:p>
        </p:txBody>
      </p:sp>
      <p:sp>
        <p:nvSpPr>
          <p:cNvPr id="226" name="Google Shape;226;p3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pic>
        <p:nvPicPr>
          <p:cNvPr id="227" name="Google Shape;227;p31"/>
          <p:cNvPicPr preferRelativeResize="0"/>
          <p:nvPr/>
        </p:nvPicPr>
        <p:blipFill>
          <a:blip r:embed="rId3">
            <a:alphaModFix/>
          </a:blip>
          <a:stretch>
            <a:fillRect/>
          </a:stretch>
        </p:blipFill>
        <p:spPr>
          <a:xfrm>
            <a:off x="5772900" y="2412125"/>
            <a:ext cx="3152074" cy="2255703"/>
          </a:xfrm>
          <a:prstGeom prst="rect">
            <a:avLst/>
          </a:prstGeom>
          <a:noFill/>
          <a:ln>
            <a:noFill/>
          </a:ln>
        </p:spPr>
      </p:pic>
      <p:pic>
        <p:nvPicPr>
          <p:cNvPr id="228" name="Google Shape;228;p31"/>
          <p:cNvPicPr preferRelativeResize="0"/>
          <p:nvPr/>
        </p:nvPicPr>
        <p:blipFill>
          <a:blip r:embed="rId4">
            <a:alphaModFix/>
          </a:blip>
          <a:stretch>
            <a:fillRect/>
          </a:stretch>
        </p:blipFill>
        <p:spPr>
          <a:xfrm>
            <a:off x="5792475" y="421225"/>
            <a:ext cx="3112925" cy="18105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ctrTitle"/>
          </p:nvPr>
        </p:nvSpPr>
        <p:spPr>
          <a:xfrm>
            <a:off x="1630100" y="2178275"/>
            <a:ext cx="1692000" cy="65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FUTURE</a:t>
            </a:r>
            <a:endParaRPr/>
          </a:p>
        </p:txBody>
      </p:sp>
      <p:sp>
        <p:nvSpPr>
          <p:cNvPr id="234" name="Google Shape;234;p32"/>
          <p:cNvSpPr txBox="1">
            <a:spLocks noGrp="1"/>
          </p:cNvSpPr>
          <p:nvPr>
            <p:ph type="subTitle" idx="1"/>
          </p:nvPr>
        </p:nvSpPr>
        <p:spPr>
          <a:xfrm>
            <a:off x="1530175" y="2935775"/>
            <a:ext cx="3399300" cy="65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Will I be living in the Metaverse some years from now?</a:t>
            </a:r>
            <a:endParaRPr/>
          </a:p>
          <a:p>
            <a:pPr marL="0" lvl="0" indent="0" algn="l" rtl="0">
              <a:lnSpc>
                <a:spcPct val="100000"/>
              </a:lnSpc>
              <a:spcBef>
                <a:spcPts val="0"/>
              </a:spcBef>
              <a:spcAft>
                <a:spcPts val="0"/>
              </a:spcAft>
              <a:buSzPts val="1800"/>
              <a:buNone/>
            </a:pPr>
            <a:endParaRPr/>
          </a:p>
        </p:txBody>
      </p:sp>
      <p:sp>
        <p:nvSpPr>
          <p:cNvPr id="235" name="Google Shape;235;p32"/>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2E3037"/>
                </a:solidFill>
                <a:latin typeface="Quicksand"/>
                <a:ea typeface="Quicksand"/>
                <a:cs typeface="Quicksand"/>
                <a:sym typeface="Quicksand"/>
              </a:rPr>
              <a:t>6</a:t>
            </a:r>
            <a:endParaRPr sz="3000" b="0" i="0" u="none" strike="noStrike" cap="none">
              <a:solidFill>
                <a:srgbClr val="2E3037"/>
              </a:solidFill>
              <a:latin typeface="Quicksand"/>
              <a:ea typeface="Quicksand"/>
              <a:cs typeface="Quicksand"/>
              <a:sym typeface="Quicksand"/>
            </a:endParaRPr>
          </a:p>
        </p:txBody>
      </p:sp>
      <p:sp>
        <p:nvSpPr>
          <p:cNvPr id="236" name="Google Shape;236;p3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pic>
        <p:nvPicPr>
          <p:cNvPr id="237" name="Google Shape;237;p32"/>
          <p:cNvPicPr preferRelativeResize="0"/>
          <p:nvPr/>
        </p:nvPicPr>
        <p:blipFill>
          <a:blip r:embed="rId3">
            <a:alphaModFix/>
          </a:blip>
          <a:stretch>
            <a:fillRect/>
          </a:stretch>
        </p:blipFill>
        <p:spPr>
          <a:xfrm>
            <a:off x="5014025" y="1626450"/>
            <a:ext cx="3509119" cy="263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1165500" y="304175"/>
            <a:ext cx="7245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WILL WE BE LIVING IN THE METAVERSE SOME YEARS FROM NOW?</a:t>
            </a:r>
            <a:endParaRPr>
              <a:solidFill>
                <a:srgbClr val="39C0BA"/>
              </a:solidFill>
            </a:endParaRPr>
          </a:p>
        </p:txBody>
      </p:sp>
      <p:sp>
        <p:nvSpPr>
          <p:cNvPr id="243" name="Google Shape;243;p33"/>
          <p:cNvSpPr txBox="1">
            <a:spLocks noGrp="1"/>
          </p:cNvSpPr>
          <p:nvPr>
            <p:ph type="body" idx="1"/>
          </p:nvPr>
        </p:nvSpPr>
        <p:spPr>
          <a:xfrm>
            <a:off x="1165500" y="945325"/>
            <a:ext cx="4455000" cy="3947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Some experts believe a large proportion of people will be in the metaverse in some way by 2030.</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Perhaps we’ll live in the metaverse intermittently – we enjoy putting on VR goggles but don’t keep them on for very long.</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Or, maybe, we’ll laugh at this VICE article  a decade from now, thinking how naive people were to have questioned the rise of the metaverse.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endParaRPr sz="1800"/>
          </a:p>
        </p:txBody>
      </p:sp>
      <p:sp>
        <p:nvSpPr>
          <p:cNvPr id="244" name="Google Shape;244;p3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pic>
        <p:nvPicPr>
          <p:cNvPr id="245" name="Google Shape;245;p33"/>
          <p:cNvPicPr preferRelativeResize="0"/>
          <p:nvPr/>
        </p:nvPicPr>
        <p:blipFill>
          <a:blip r:embed="rId3">
            <a:alphaModFix/>
          </a:blip>
          <a:stretch>
            <a:fillRect/>
          </a:stretch>
        </p:blipFill>
        <p:spPr>
          <a:xfrm>
            <a:off x="5731225" y="3083953"/>
            <a:ext cx="3218700" cy="1808772"/>
          </a:xfrm>
          <a:prstGeom prst="rect">
            <a:avLst/>
          </a:prstGeom>
          <a:noFill/>
          <a:ln>
            <a:noFill/>
          </a:ln>
        </p:spPr>
      </p:pic>
      <p:pic>
        <p:nvPicPr>
          <p:cNvPr id="246" name="Google Shape;246;p33"/>
          <p:cNvPicPr preferRelativeResize="0"/>
          <p:nvPr/>
        </p:nvPicPr>
        <p:blipFill>
          <a:blip r:embed="rId4">
            <a:alphaModFix/>
          </a:blip>
          <a:stretch>
            <a:fillRect/>
          </a:stretch>
        </p:blipFill>
        <p:spPr>
          <a:xfrm>
            <a:off x="5772900" y="1047875"/>
            <a:ext cx="3218700" cy="17895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ctrTitle" idx="4294967295"/>
          </p:nvPr>
        </p:nvSpPr>
        <p:spPr>
          <a:xfrm>
            <a:off x="1377875" y="1991813"/>
            <a:ext cx="4776600" cy="115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800"/>
              <a:buFont typeface="Quicksand"/>
              <a:buNone/>
            </a:pPr>
            <a:r>
              <a:rPr lang="en" sz="6000" b="1">
                <a:solidFill>
                  <a:schemeClr val="dk1"/>
                </a:solidFill>
              </a:rPr>
              <a:t>THANK YOU!</a:t>
            </a:r>
            <a:endParaRPr sz="6000" b="1" i="0" u="none" strike="noStrike" cap="none">
              <a:solidFill>
                <a:schemeClr val="dk1"/>
              </a:solidFill>
              <a:latin typeface="Quicksand"/>
              <a:ea typeface="Quicksand"/>
              <a:cs typeface="Quicksand"/>
              <a:sym typeface="Quicksand"/>
            </a:endParaRPr>
          </a:p>
        </p:txBody>
      </p:sp>
      <p:sp>
        <p:nvSpPr>
          <p:cNvPr id="252" name="Google Shape;252;p34"/>
          <p:cNvSpPr txBox="1">
            <a:spLocks noGrp="1"/>
          </p:cNvSpPr>
          <p:nvPr>
            <p:ph type="subTitle" idx="4294967295"/>
          </p:nvPr>
        </p:nvSpPr>
        <p:spPr>
          <a:xfrm>
            <a:off x="1519450" y="2981650"/>
            <a:ext cx="2427300" cy="52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accent1"/>
              </a:buClr>
              <a:buSzPts val="2400"/>
              <a:buFont typeface="Quicksand"/>
              <a:buNone/>
            </a:pPr>
            <a:r>
              <a:rPr lang="en"/>
              <a:t>Any Questions?</a:t>
            </a:r>
            <a:endParaRPr sz="2400" b="0" i="0" u="none" strike="noStrike" cap="none">
              <a:solidFill>
                <a:schemeClr val="lt1"/>
              </a:solidFill>
              <a:latin typeface="Quicksand"/>
              <a:ea typeface="Quicksand"/>
              <a:cs typeface="Quicksand"/>
              <a:sym typeface="Quicksand"/>
            </a:endParaRPr>
          </a:p>
        </p:txBody>
      </p:sp>
      <p:sp>
        <p:nvSpPr>
          <p:cNvPr id="253" name="Google Shape;253;p3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pic>
        <p:nvPicPr>
          <p:cNvPr id="254" name="Google Shape;254;p34"/>
          <p:cNvPicPr preferRelativeResize="0"/>
          <p:nvPr/>
        </p:nvPicPr>
        <p:blipFill>
          <a:blip r:embed="rId3">
            <a:alphaModFix/>
          </a:blip>
          <a:stretch>
            <a:fillRect/>
          </a:stretch>
        </p:blipFill>
        <p:spPr>
          <a:xfrm>
            <a:off x="1477800" y="3501850"/>
            <a:ext cx="1905000" cy="142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86" name="Google Shape;86;p14"/>
          <p:cNvSpPr txBox="1">
            <a:spLocks noGrp="1"/>
          </p:cNvSpPr>
          <p:nvPr>
            <p:ph type="subTitle" idx="1"/>
          </p:nvPr>
        </p:nvSpPr>
        <p:spPr>
          <a:xfrm>
            <a:off x="1567325" y="2782925"/>
            <a:ext cx="3470400" cy="3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An Explanation for People Who Don’t Get It.</a:t>
            </a:r>
            <a:endParaRPr/>
          </a:p>
          <a:p>
            <a:pPr marL="0" lvl="0" indent="0" algn="l" rtl="0">
              <a:lnSpc>
                <a:spcPct val="100000"/>
              </a:lnSpc>
              <a:spcBef>
                <a:spcPts val="0"/>
              </a:spcBef>
              <a:spcAft>
                <a:spcPts val="0"/>
              </a:spcAft>
              <a:buSzPts val="1800"/>
              <a:buNone/>
            </a:pPr>
            <a:endParaRPr/>
          </a:p>
        </p:txBody>
      </p:sp>
      <p:sp>
        <p:nvSpPr>
          <p:cNvPr id="87" name="Google Shape;87;p14"/>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2E3037"/>
                </a:solidFill>
                <a:latin typeface="Quicksand"/>
                <a:ea typeface="Quicksand"/>
                <a:cs typeface="Quicksand"/>
                <a:sym typeface="Quicksand"/>
              </a:rPr>
              <a:t>1</a:t>
            </a:r>
            <a:endParaRPr sz="3000" b="0" i="0" u="none" strike="noStrike" cap="none">
              <a:solidFill>
                <a:srgbClr val="2E3037"/>
              </a:solidFill>
              <a:latin typeface="Quicksand"/>
              <a:ea typeface="Quicksand"/>
              <a:cs typeface="Quicksand"/>
              <a:sym typeface="Quicksand"/>
            </a:endParaRPr>
          </a:p>
        </p:txBody>
      </p:sp>
      <p:sp>
        <p:nvSpPr>
          <p:cNvPr id="88" name="Google Shape;88;p1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pic>
        <p:nvPicPr>
          <p:cNvPr id="89" name="Google Shape;89;p14"/>
          <p:cNvPicPr preferRelativeResize="0"/>
          <p:nvPr/>
        </p:nvPicPr>
        <p:blipFill rotWithShape="1">
          <a:blip r:embed="rId3">
            <a:alphaModFix/>
          </a:blip>
          <a:srcRect l="9329" t="18798" r="13824"/>
          <a:stretch/>
        </p:blipFill>
        <p:spPr>
          <a:xfrm>
            <a:off x="5527450" y="2146238"/>
            <a:ext cx="2941224" cy="1626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body" idx="1"/>
          </p:nvPr>
        </p:nvSpPr>
        <p:spPr>
          <a:xfrm>
            <a:off x="1666550" y="1111850"/>
            <a:ext cx="6700500" cy="27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a:t>The metaverse is a 3D version of the Internet and computing at large.</a:t>
            </a:r>
            <a:endParaRPr>
              <a:solidFill>
                <a:schemeClr val="accent1"/>
              </a:solidFill>
            </a:endParaRPr>
          </a:p>
        </p:txBody>
      </p:sp>
      <p:sp>
        <p:nvSpPr>
          <p:cNvPr id="95" name="Google Shape;95;p1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165500" y="304175"/>
            <a:ext cx="6858000" cy="59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solidFill>
                <a:srgbClr val="39C0BA"/>
              </a:solidFill>
            </a:endParaRPr>
          </a:p>
        </p:txBody>
      </p:sp>
      <p:sp>
        <p:nvSpPr>
          <p:cNvPr id="101" name="Google Shape;101;p16"/>
          <p:cNvSpPr txBox="1">
            <a:spLocks noGrp="1"/>
          </p:cNvSpPr>
          <p:nvPr>
            <p:ph type="body" idx="1"/>
          </p:nvPr>
        </p:nvSpPr>
        <p:spPr>
          <a:xfrm>
            <a:off x="1165500" y="1158075"/>
            <a:ext cx="4047000" cy="3293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None/>
            </a:pPr>
            <a:r>
              <a:rPr lang="en" sz="1800"/>
              <a:t>Talking about the metaverse feels a lot like talking about the internet back in the 70s and the 80s. </a:t>
            </a:r>
            <a:endParaRPr sz="1800"/>
          </a:p>
          <a:p>
            <a:pPr marL="0" lvl="0" indent="0" algn="just" rtl="0">
              <a:lnSpc>
                <a:spcPct val="100000"/>
              </a:lnSpc>
              <a:spcBef>
                <a:spcPts val="600"/>
              </a:spcBef>
              <a:spcAft>
                <a:spcPts val="0"/>
              </a:spcAft>
              <a:buNone/>
            </a:pPr>
            <a:endParaRPr sz="1800"/>
          </a:p>
          <a:p>
            <a:pPr marL="0" lvl="0" indent="0" algn="just" rtl="0">
              <a:lnSpc>
                <a:spcPct val="100000"/>
              </a:lnSpc>
              <a:spcBef>
                <a:spcPts val="600"/>
              </a:spcBef>
              <a:spcAft>
                <a:spcPts val="0"/>
              </a:spcAft>
              <a:buNone/>
            </a:pPr>
            <a:r>
              <a:rPr lang="en" sz="1800"/>
              <a:t>As the building blocks of the new form of communication were being laid down, it sparked speculation around what it would look like and how people would use it. </a:t>
            </a:r>
            <a:endParaRPr sz="1800"/>
          </a:p>
        </p:txBody>
      </p:sp>
      <p:sp>
        <p:nvSpPr>
          <p:cNvPr id="102" name="Google Shape;102;p1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pic>
        <p:nvPicPr>
          <p:cNvPr id="103" name="Google Shape;103;p16"/>
          <p:cNvPicPr preferRelativeResize="0"/>
          <p:nvPr/>
        </p:nvPicPr>
        <p:blipFill>
          <a:blip r:embed="rId3">
            <a:alphaModFix/>
          </a:blip>
          <a:stretch>
            <a:fillRect/>
          </a:stretch>
        </p:blipFill>
        <p:spPr>
          <a:xfrm>
            <a:off x="5373225" y="1028850"/>
            <a:ext cx="3551856" cy="35518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l="20654" t="970" r="26750" b="-970"/>
          <a:stretch/>
        </p:blipFill>
        <p:spPr>
          <a:xfrm>
            <a:off x="-262450" y="1302875"/>
            <a:ext cx="3448500" cy="3431400"/>
          </a:xfrm>
          <a:prstGeom prst="ellipse">
            <a:avLst/>
          </a:prstGeom>
          <a:noFill/>
          <a:ln w="28575" cap="flat" cmpd="sng">
            <a:solidFill>
              <a:schemeClr val="dk1"/>
            </a:solidFill>
            <a:prstDash val="solid"/>
            <a:round/>
            <a:headEnd type="none" w="sm" len="sm"/>
            <a:tailEnd type="none" w="sm" len="sm"/>
          </a:ln>
        </p:spPr>
      </p:pic>
      <p:sp>
        <p:nvSpPr>
          <p:cNvPr id="109" name="Google Shape;109;p17"/>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solidFill>
                <a:srgbClr val="39C0BA"/>
              </a:solidFill>
            </a:endParaRPr>
          </a:p>
        </p:txBody>
      </p:sp>
      <p:sp>
        <p:nvSpPr>
          <p:cNvPr id="110" name="Google Shape;110;p17"/>
          <p:cNvSpPr txBox="1">
            <a:spLocks noGrp="1"/>
          </p:cNvSpPr>
          <p:nvPr>
            <p:ph type="body" idx="1"/>
          </p:nvPr>
        </p:nvSpPr>
        <p:spPr>
          <a:xfrm>
            <a:off x="3530325" y="1540400"/>
            <a:ext cx="4713600" cy="29565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600"/>
              </a:spcBef>
              <a:spcAft>
                <a:spcPts val="0"/>
              </a:spcAft>
              <a:buClr>
                <a:schemeClr val="dk1"/>
              </a:buClr>
              <a:buSzPts val="1100"/>
              <a:buFont typeface="Arial"/>
              <a:buNone/>
            </a:pPr>
            <a:r>
              <a:rPr lang="en" sz="1800"/>
              <a:t>Many experts look at the metaverse as a 3D model of the internet. </a:t>
            </a:r>
            <a:endParaRPr sz="1800"/>
          </a:p>
          <a:p>
            <a:pPr marL="0" lvl="0" indent="0" algn="just" rtl="0">
              <a:lnSpc>
                <a:spcPct val="100000"/>
              </a:lnSpc>
              <a:spcBef>
                <a:spcPts val="600"/>
              </a:spcBef>
              <a:spcAft>
                <a:spcPts val="0"/>
              </a:spcAft>
              <a:buClr>
                <a:schemeClr val="dk1"/>
              </a:buClr>
              <a:buSzPts val="1100"/>
              <a:buFont typeface="Arial"/>
              <a:buNone/>
            </a:pPr>
            <a:r>
              <a:rPr lang="en" sz="1800"/>
              <a:t>Basically, a place parallel to the physical world, where you spend your digital life. </a:t>
            </a:r>
            <a:endParaRPr sz="1800"/>
          </a:p>
          <a:p>
            <a:pPr marL="0" lvl="0" indent="0" algn="just" rtl="0">
              <a:lnSpc>
                <a:spcPct val="100000"/>
              </a:lnSpc>
              <a:spcBef>
                <a:spcPts val="600"/>
              </a:spcBef>
              <a:spcAft>
                <a:spcPts val="0"/>
              </a:spcAft>
              <a:buClr>
                <a:schemeClr val="dk1"/>
              </a:buClr>
              <a:buSzPts val="1100"/>
              <a:buFont typeface="Arial"/>
              <a:buNone/>
            </a:pPr>
            <a:r>
              <a:rPr lang="en" sz="1800"/>
              <a:t>A place where you and other people have an avatar, and you interact with them through their avatars. </a:t>
            </a:r>
            <a:endParaRPr sz="1800"/>
          </a:p>
          <a:p>
            <a:pPr marL="0" lvl="0" indent="0" algn="just" rtl="0">
              <a:lnSpc>
                <a:spcPct val="100000"/>
              </a:lnSpc>
              <a:spcBef>
                <a:spcPts val="600"/>
              </a:spcBef>
              <a:spcAft>
                <a:spcPts val="0"/>
              </a:spcAft>
              <a:buClr>
                <a:schemeClr val="dk1"/>
              </a:buClr>
              <a:buSzPts val="1100"/>
              <a:buFont typeface="Arial"/>
              <a:buNone/>
            </a:pPr>
            <a:r>
              <a:rPr lang="en" sz="1800"/>
              <a:t>Some also argue that the metaverse in the truest sense of the term doesn’t actually exist yet. </a:t>
            </a:r>
            <a:endParaRPr sz="1800"/>
          </a:p>
        </p:txBody>
      </p:sp>
      <p:sp>
        <p:nvSpPr>
          <p:cNvPr id="111" name="Google Shape;111;p17"/>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WHAT EXACTLY IS THE METAVERSE?</a:t>
            </a:r>
            <a:endParaRPr/>
          </a:p>
        </p:txBody>
      </p:sp>
      <p:sp>
        <p:nvSpPr>
          <p:cNvPr id="117" name="Google Shape;117;p18"/>
          <p:cNvSpPr txBox="1">
            <a:spLocks noGrp="1"/>
          </p:cNvSpPr>
          <p:nvPr>
            <p:ph type="body" idx="1"/>
          </p:nvPr>
        </p:nvSpPr>
        <p:spPr>
          <a:xfrm>
            <a:off x="1165500" y="1130525"/>
            <a:ext cx="3822000" cy="3246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t>While the discourse on defining the metaverse differs from case to case, it is, in the simplest terms, a shared virtual space that is interactive, immersive and hyper-realistic. </a:t>
            </a:r>
            <a:endParaRPr sz="1800"/>
          </a:p>
          <a:p>
            <a:pPr marL="0" lvl="0" indent="0" algn="just" rtl="0">
              <a:lnSpc>
                <a:spcPct val="115000"/>
              </a:lnSpc>
              <a:spcBef>
                <a:spcPts val="0"/>
              </a:spcBef>
              <a:spcAft>
                <a:spcPts val="0"/>
              </a:spcAft>
              <a:buNone/>
            </a:pPr>
            <a:endParaRPr sz="1800"/>
          </a:p>
          <a:p>
            <a:pPr marL="0" lvl="0" indent="0" algn="just" rtl="0">
              <a:lnSpc>
                <a:spcPct val="115000"/>
              </a:lnSpc>
              <a:spcBef>
                <a:spcPts val="0"/>
              </a:spcBef>
              <a:spcAft>
                <a:spcPts val="0"/>
              </a:spcAft>
              <a:buNone/>
            </a:pPr>
            <a:r>
              <a:rPr lang="en" sz="1800"/>
              <a:t>It would also include your own customized avatar and digital assets, which will likely be recorded on a blockchain. </a:t>
            </a:r>
            <a:endParaRPr sz="1800">
              <a:solidFill>
                <a:srgbClr val="F3F3F3"/>
              </a:solidFill>
            </a:endParaRPr>
          </a:p>
        </p:txBody>
      </p:sp>
      <p:sp>
        <p:nvSpPr>
          <p:cNvPr id="118" name="Google Shape;118;p1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pic>
        <p:nvPicPr>
          <p:cNvPr id="119" name="Google Shape;119;p18"/>
          <p:cNvPicPr preferRelativeResize="0"/>
          <p:nvPr/>
        </p:nvPicPr>
        <p:blipFill>
          <a:blip r:embed="rId3">
            <a:alphaModFix/>
          </a:blip>
          <a:stretch>
            <a:fillRect/>
          </a:stretch>
        </p:blipFill>
        <p:spPr>
          <a:xfrm>
            <a:off x="5064950" y="1670237"/>
            <a:ext cx="3851701" cy="21665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1530175" y="2307800"/>
            <a:ext cx="3407400" cy="532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VIRTUAL REALITY</a:t>
            </a:r>
            <a:endParaRPr/>
          </a:p>
        </p:txBody>
      </p:sp>
      <p:sp>
        <p:nvSpPr>
          <p:cNvPr id="125" name="Google Shape;125;p19"/>
          <p:cNvSpPr txBox="1">
            <a:spLocks noGrp="1"/>
          </p:cNvSpPr>
          <p:nvPr>
            <p:ph type="subTitle" idx="1"/>
          </p:nvPr>
        </p:nvSpPr>
        <p:spPr>
          <a:xfrm>
            <a:off x="1530175" y="2941150"/>
            <a:ext cx="2462700" cy="46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It’s not just a game?</a:t>
            </a:r>
            <a:endParaRPr/>
          </a:p>
          <a:p>
            <a:pPr marL="0" lvl="0" indent="0" algn="l" rtl="0">
              <a:lnSpc>
                <a:spcPct val="100000"/>
              </a:lnSpc>
              <a:spcBef>
                <a:spcPts val="0"/>
              </a:spcBef>
              <a:spcAft>
                <a:spcPts val="0"/>
              </a:spcAft>
              <a:buSzPts val="1800"/>
              <a:buNone/>
            </a:pPr>
            <a:endParaRPr/>
          </a:p>
        </p:txBody>
      </p:sp>
      <p:sp>
        <p:nvSpPr>
          <p:cNvPr id="126" name="Google Shape;126;p19"/>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2E3037"/>
                </a:solidFill>
                <a:latin typeface="Quicksand"/>
                <a:ea typeface="Quicksand"/>
                <a:cs typeface="Quicksand"/>
                <a:sym typeface="Quicksand"/>
              </a:rPr>
              <a:t>2</a:t>
            </a:r>
            <a:endParaRPr sz="3000" b="0" i="0" u="none" strike="noStrike" cap="none">
              <a:solidFill>
                <a:srgbClr val="2E3037"/>
              </a:solidFill>
              <a:latin typeface="Quicksand"/>
              <a:ea typeface="Quicksand"/>
              <a:cs typeface="Quicksand"/>
              <a:sym typeface="Quicksand"/>
            </a:endParaRPr>
          </a:p>
        </p:txBody>
      </p:sp>
      <p:sp>
        <p:nvSpPr>
          <p:cNvPr id="127" name="Google Shape;127;p1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pic>
        <p:nvPicPr>
          <p:cNvPr id="128" name="Google Shape;128;p19"/>
          <p:cNvPicPr preferRelativeResize="0"/>
          <p:nvPr/>
        </p:nvPicPr>
        <p:blipFill>
          <a:blip r:embed="rId3">
            <a:alphaModFix/>
          </a:blip>
          <a:stretch>
            <a:fillRect/>
          </a:stretch>
        </p:blipFill>
        <p:spPr>
          <a:xfrm>
            <a:off x="5370688" y="1074838"/>
            <a:ext cx="2859125" cy="299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165475" y="549650"/>
            <a:ext cx="2839500" cy="34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800"/>
              <a:buNone/>
            </a:pPr>
            <a:r>
              <a:rPr lang="en"/>
              <a:t>IT’S NOT JUST A GAME?</a:t>
            </a:r>
            <a:endParaRPr/>
          </a:p>
        </p:txBody>
      </p:sp>
      <p:sp>
        <p:nvSpPr>
          <p:cNvPr id="134" name="Google Shape;134;p20"/>
          <p:cNvSpPr txBox="1">
            <a:spLocks noGrp="1"/>
          </p:cNvSpPr>
          <p:nvPr>
            <p:ph type="body" idx="1"/>
          </p:nvPr>
        </p:nvSpPr>
        <p:spPr>
          <a:xfrm>
            <a:off x="1165475" y="1369350"/>
            <a:ext cx="3588900" cy="240480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Clr>
                <a:schemeClr val="accent1"/>
              </a:buClr>
              <a:buSzPts val="2400"/>
              <a:buFont typeface="Quicksand"/>
              <a:buNone/>
            </a:pPr>
            <a:r>
              <a:rPr lang="en" sz="1800">
                <a:solidFill>
                  <a:schemeClr val="lt1"/>
                </a:solidFill>
              </a:rPr>
              <a:t>According to technologists, the metaverse will take the virtual reality experience to the next level, allowing users to float into the virtual world to do everything from buy land and host parties to even get married through digital avatars. </a:t>
            </a:r>
            <a:endParaRPr sz="1800">
              <a:solidFill>
                <a:srgbClr val="F3F3F3"/>
              </a:solidFill>
            </a:endParaRPr>
          </a:p>
        </p:txBody>
      </p:sp>
      <p:sp>
        <p:nvSpPr>
          <p:cNvPr id="135" name="Google Shape;135;p2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pic>
        <p:nvPicPr>
          <p:cNvPr id="136" name="Google Shape;136;p20"/>
          <p:cNvPicPr preferRelativeResize="0"/>
          <p:nvPr/>
        </p:nvPicPr>
        <p:blipFill>
          <a:blip r:embed="rId3">
            <a:alphaModFix/>
          </a:blip>
          <a:stretch>
            <a:fillRect/>
          </a:stretch>
        </p:blipFill>
        <p:spPr>
          <a:xfrm>
            <a:off x="5279100" y="1031088"/>
            <a:ext cx="3712500" cy="3081325"/>
          </a:xfrm>
          <a:prstGeom prst="rect">
            <a:avLst/>
          </a:prstGeom>
          <a:noFill/>
          <a:ln>
            <a:noFill/>
          </a:ln>
        </p:spPr>
      </p:pic>
    </p:spTree>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1070</Words>
  <Application>Microsoft Office PowerPoint</Application>
  <PresentationFormat>On-screen Show (16:9)</PresentationFormat>
  <Paragraphs>102</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Quicksand</vt:lpstr>
      <vt:lpstr>Eleanor template</vt:lpstr>
      <vt:lpstr>WHAT IS METAVERSE?</vt:lpstr>
      <vt:lpstr>Hello!</vt:lpstr>
      <vt:lpstr>INTRODUCTION</vt:lpstr>
      <vt:lpstr>PowerPoint Presentation</vt:lpstr>
      <vt:lpstr>WHAT EXACTLY IS THE METAVERSE?</vt:lpstr>
      <vt:lpstr>WHAT EXACTLY IS THE METAVERSE?</vt:lpstr>
      <vt:lpstr>WHAT EXACTLY IS THE METAVERSE?</vt:lpstr>
      <vt:lpstr>VIRTUAL REALITY</vt:lpstr>
      <vt:lpstr>IT’S NOT JUST A GAME?</vt:lpstr>
      <vt:lpstr>IT’S NOT JUST A GAME?</vt:lpstr>
      <vt:lpstr>IT’S NOT JUST A GAME?</vt:lpstr>
      <vt:lpstr>PLATFORMS</vt:lpstr>
      <vt:lpstr>HOW DO I ACCESS THE METAVERSE FOR NOW?</vt:lpstr>
      <vt:lpstr>HOW DO I ACCESS THE METAVERSE FOR NOW?</vt:lpstr>
      <vt:lpstr>BENEFITS</vt:lpstr>
      <vt:lpstr>WHAT IS THE USE OF THE METAVERSE, REALLY?</vt:lpstr>
      <vt:lpstr>WHAT IS THE USE OF THE METAVERSE, REALLY?</vt:lpstr>
      <vt:lpstr>RISKS</vt:lpstr>
      <vt:lpstr>IS IT SAFE TO BE IN THE METAVERSE?</vt:lpstr>
      <vt:lpstr>IS IT SAFE TO BE IN THE METAVERSE?</vt:lpstr>
      <vt:lpstr>FUTURE</vt:lpstr>
      <vt:lpstr>WILL WE BE LIVING IN THE METAVERSE SOME YEARS FROM 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METAVERSE?</dc:title>
  <cp:lastModifiedBy>Hussain Burhan</cp:lastModifiedBy>
  <cp:revision>2</cp:revision>
  <dcterms:modified xsi:type="dcterms:W3CDTF">2022-10-07T16:05:58Z</dcterms:modified>
</cp:coreProperties>
</file>